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794feceea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794fecee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94fecee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94fecee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198afbb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198afbb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98afbbe9_0_1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98afbbe9_0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794fecee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794fecee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198afbbe9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198afbbe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794fecee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794fecee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1a2b8bbe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1a2b8bbe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1a2b8bbe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1a2b8bbe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85116f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85116f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94fecee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94fecee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85116f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85116f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885116f0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885116f0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885116f0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885116f0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1a2b8bbe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1a2b8bbe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1a2b8bbe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1a2b8bbe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794fecee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794fecee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885116f0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885116f0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885116f0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885116f0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885116f0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885116f0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85116f0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85116f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94fecee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94fecee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885116f0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885116f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885116f0e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885116f0e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885116f0e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885116f0e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885116f0e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885116f0e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885116f0e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885116f0e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885116f0e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885116f0e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85116f0e_5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885116f0e_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885116f0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885116f0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198afbbe9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198afbbe9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a2b8bbe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1a2b8bbe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198afbbe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198afbbe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198afbbe9_0_1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198afbbe9_0_1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198afbbe9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198afbbe9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794fecee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794fecee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5638800" y="3109077"/>
            <a:ext cx="3515543" cy="2048439"/>
            <a:chOff x="5638800" y="3109076"/>
            <a:chExt cx="3515543" cy="2048439"/>
          </a:xfrm>
        </p:grpSpPr>
        <p:cxnSp>
          <p:nvCxnSpPr>
            <p:cNvPr id="17" name="Google Shape;17;p2"/>
            <p:cNvCxnSpPr/>
            <p:nvPr/>
          </p:nvCxnSpPr>
          <p:spPr>
            <a:xfrm flipH="1" rot="10800000">
              <a:off x="5638800" y="3109076"/>
              <a:ext cx="3515400" cy="2037000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 flipH="1" rot="10800000">
              <a:off x="6004643" y="3333815"/>
              <a:ext cx="3149700" cy="1823700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 flipH="1" rot="10800000">
              <a:off x="6388342" y="3549840"/>
              <a:ext cx="2766000" cy="1600200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" name="Google Shape;20;p2"/>
          <p:cNvGrpSpPr/>
          <p:nvPr/>
        </p:nvGrpSpPr>
        <p:grpSpPr>
          <a:xfrm>
            <a:off x="-6688" y="4542860"/>
            <a:ext cx="4125119" cy="615155"/>
            <a:chOff x="-6689" y="4553748"/>
            <a:chExt cx="4125119" cy="615155"/>
          </a:xfrm>
        </p:grpSpPr>
        <p:sp>
          <p:nvSpPr>
            <p:cNvPr id="21" name="Google Shape;21;p2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p2"/>
          <p:cNvSpPr txBox="1"/>
          <p:nvPr>
            <p:ph type="ctrTitle"/>
          </p:nvPr>
        </p:nvSpPr>
        <p:spPr>
          <a:xfrm>
            <a:off x="1219199" y="438150"/>
            <a:ext cx="655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1219199" y="1962150"/>
            <a:ext cx="65532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914400" y="205978"/>
            <a:ext cx="7772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 rot="5400000">
            <a:off x="3127200" y="-936452"/>
            <a:ext cx="3346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75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 rot="5400000">
            <a:off x="5562600" y="1504950"/>
            <a:ext cx="419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 rot="5400000">
            <a:off x="1600200" y="-247650"/>
            <a:ext cx="4191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75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/>
          <a:lstStyle>
            <a:lvl1pPr indent="-361950" lvl="0" marL="457200" rtl="0">
              <a:spcBef>
                <a:spcPts val="1200"/>
              </a:spcBef>
              <a:spcAft>
                <a:spcPts val="0"/>
              </a:spcAft>
              <a:buSzPts val="2100"/>
              <a:buChar char="•"/>
              <a:defRPr/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contenido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914400" y="205978"/>
            <a:ext cx="7772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914400" y="1276348"/>
            <a:ext cx="77724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75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914400" y="205978"/>
            <a:ext cx="7772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914400" y="1280160"/>
            <a:ext cx="3810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2100"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800"/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4pPr>
            <a:lvl5pPr indent="-3048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9pPr>
          </a:lstStyle>
          <a:p/>
        </p:txBody>
      </p: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4876800" y="1280160"/>
            <a:ext cx="3810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2100"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800"/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4pPr>
            <a:lvl5pPr indent="-3048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5638800" y="3109077"/>
            <a:ext cx="3515543" cy="2048439"/>
            <a:chOff x="5638800" y="3109076"/>
            <a:chExt cx="3515543" cy="2048439"/>
          </a:xfrm>
        </p:grpSpPr>
        <p:cxnSp>
          <p:nvCxnSpPr>
            <p:cNvPr id="44" name="Google Shape;44;p5"/>
            <p:cNvCxnSpPr/>
            <p:nvPr/>
          </p:nvCxnSpPr>
          <p:spPr>
            <a:xfrm flipH="1" rot="10800000">
              <a:off x="5638800" y="3109076"/>
              <a:ext cx="3515400" cy="2037000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5"/>
            <p:cNvCxnSpPr/>
            <p:nvPr/>
          </p:nvCxnSpPr>
          <p:spPr>
            <a:xfrm flipH="1" rot="10800000">
              <a:off x="6004643" y="3333815"/>
              <a:ext cx="3149700" cy="1823700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5"/>
            <p:cNvCxnSpPr/>
            <p:nvPr/>
          </p:nvCxnSpPr>
          <p:spPr>
            <a:xfrm flipH="1" rot="10800000">
              <a:off x="6388342" y="3549840"/>
              <a:ext cx="2766000" cy="1600200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" name="Google Shape;47;p5"/>
          <p:cNvSpPr txBox="1"/>
          <p:nvPr>
            <p:ph type="title"/>
          </p:nvPr>
        </p:nvSpPr>
        <p:spPr>
          <a:xfrm>
            <a:off x="1219200" y="1657351"/>
            <a:ext cx="67056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b="0" sz="4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1219199" y="3713450"/>
            <a:ext cx="53034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914400" y="205978"/>
            <a:ext cx="7772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914400" y="1276350"/>
            <a:ext cx="381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914400" y="2038350"/>
            <a:ext cx="38100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2100"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800"/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4pPr>
            <a:lvl5pPr indent="-3048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9pPr>
          </a:lstStyle>
          <a:p/>
        </p:txBody>
      </p:sp>
      <p:sp>
        <p:nvSpPr>
          <p:cNvPr id="56" name="Google Shape;56;p6"/>
          <p:cNvSpPr txBox="1"/>
          <p:nvPr>
            <p:ph idx="3" type="body"/>
          </p:nvPr>
        </p:nvSpPr>
        <p:spPr>
          <a:xfrm>
            <a:off x="4873752" y="1276350"/>
            <a:ext cx="381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sz="21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600"/>
            </a:lvl9pPr>
          </a:lstStyle>
          <a:p/>
        </p:txBody>
      </p:sp>
      <p:sp>
        <p:nvSpPr>
          <p:cNvPr id="57" name="Google Shape;57;p6"/>
          <p:cNvSpPr txBox="1"/>
          <p:nvPr>
            <p:ph idx="4" type="body"/>
          </p:nvPr>
        </p:nvSpPr>
        <p:spPr>
          <a:xfrm>
            <a:off x="4876800" y="2038350"/>
            <a:ext cx="38100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2100"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800"/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4pPr>
            <a:lvl5pPr indent="-3048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9pPr>
          </a:lstStyle>
          <a:p/>
        </p:txBody>
      </p:sp>
      <p:sp>
        <p:nvSpPr>
          <p:cNvPr id="58" name="Google Shape;58;p6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914400" y="205978"/>
            <a:ext cx="7772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leyenda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914400" y="1276350"/>
            <a:ext cx="3048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b="0" sz="21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914400" y="3181350"/>
            <a:ext cx="3048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4114800" y="438150"/>
            <a:ext cx="45720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Char char="•"/>
              <a:defRPr sz="2100"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800"/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4pPr>
            <a:lvl5pPr indent="-3048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500"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leyenda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914400" y="1276350"/>
            <a:ext cx="3048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b="0" sz="21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914400" y="3181350"/>
            <a:ext cx="3048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descr="Marcador de posición vacío para agregar una imagen. Haga clic en el marcador de posición y seleccione la imagen que desee agregar." id="80" name="Google Shape;80;p10"/>
          <p:cNvSpPr/>
          <p:nvPr>
            <p:ph idx="2" type="pic"/>
          </p:nvPr>
        </p:nvSpPr>
        <p:spPr>
          <a:xfrm>
            <a:off x="4114800" y="438150"/>
            <a:ext cx="4572000" cy="4191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1906" y="-2381"/>
            <a:ext cx="615155" cy="3921919"/>
            <a:chOff x="-11906" y="-2381"/>
            <a:chExt cx="615155" cy="3921919"/>
          </a:xfrm>
        </p:grpSpPr>
        <p:sp>
          <p:nvSpPr>
            <p:cNvPr id="7" name="Google Shape;7;p1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0;p1"/>
          <p:cNvSpPr txBox="1"/>
          <p:nvPr>
            <p:ph type="title"/>
          </p:nvPr>
        </p:nvSpPr>
        <p:spPr>
          <a:xfrm>
            <a:off x="914400" y="205978"/>
            <a:ext cx="7772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14400" y="1276348"/>
            <a:ext cx="77724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gaming-rda.com/" TargetMode="External"/><Relationship Id="rId4" Type="http://schemas.openxmlformats.org/officeDocument/2006/relationships/hyperlink" Target="http://gaming-rda.com/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44.png"/><Relationship Id="rId7" Type="http://schemas.openxmlformats.org/officeDocument/2006/relationships/image" Target="../media/image57.png"/><Relationship Id="rId8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ctrTitle"/>
          </p:nvPr>
        </p:nvSpPr>
        <p:spPr>
          <a:xfrm>
            <a:off x="2941650" y="524725"/>
            <a:ext cx="3260700" cy="765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GAMING-RDA</a:t>
            </a:r>
            <a:endParaRPr/>
          </a:p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7645600" y="4354250"/>
            <a:ext cx="1369800" cy="70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Roger Roca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Adrià Viñals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David Queralt</a:t>
            </a:r>
            <a:endParaRPr sz="1200"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3045875" y="1467650"/>
            <a:ext cx="3052250" cy="25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3901500" y="578600"/>
            <a:ext cx="1341000" cy="46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Hostalia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685800" y="1088000"/>
            <a:ext cx="7772400" cy="71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Hostalia </a:t>
            </a:r>
            <a:r>
              <a:rPr lang="ca" sz="1400"/>
              <a:t>és</a:t>
            </a:r>
            <a:r>
              <a:rPr lang="ca" sz="1400"/>
              <a:t> l’empresa de hosting española que vam contractar per a comprar un domini que estigués pujat al núvol (gaming-rda.com). </a:t>
            </a:r>
            <a:endParaRPr sz="1400"/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 b="26805" l="15464" r="15958" t="28196"/>
          <a:stretch/>
        </p:blipFill>
        <p:spPr>
          <a:xfrm>
            <a:off x="3481645" y="4076800"/>
            <a:ext cx="2180726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575" y="1849401"/>
            <a:ext cx="4522851" cy="205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2964450" y="445025"/>
            <a:ext cx="32151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La nostra </a:t>
            </a:r>
            <a:r>
              <a:rPr lang="ca"/>
              <a:t>pàgina</a:t>
            </a:r>
            <a:r>
              <a:rPr lang="ca"/>
              <a:t> web</a:t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608750" y="1159800"/>
            <a:ext cx="8504400" cy="98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400"/>
              <a:t>La nostre pagina web es,</a:t>
            </a:r>
            <a:r>
              <a:rPr lang="ca" sz="1400">
                <a:uFill>
                  <a:noFill/>
                </a:uFill>
                <a:hlinkClick r:id="rId3"/>
              </a:rPr>
              <a:t> </a:t>
            </a:r>
            <a:r>
              <a:rPr lang="ca" sz="1400" u="sng">
                <a:solidFill>
                  <a:srgbClr val="6FA8DC"/>
                </a:solidFill>
                <a:hlinkClick r:id="rId4"/>
              </a:rPr>
              <a:t>http://gaming-rda.com/</a:t>
            </a:r>
            <a:r>
              <a:rPr lang="ca" sz="1400"/>
              <a:t> aquí podràs visitar la nostra tenda online per comprar i veure els nostres productes i exemples de les nostres </a:t>
            </a:r>
            <a:r>
              <a:rPr lang="ca" sz="1400"/>
              <a:t>customitzacions</a:t>
            </a:r>
            <a:r>
              <a:rPr lang="ca" sz="1400"/>
              <a:t>, enviar-nos un mail per algun dubte o queixa etc.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950" y="2084175"/>
            <a:ext cx="5078106" cy="25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6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idx="4294967295" type="body"/>
          </p:nvPr>
        </p:nvSpPr>
        <p:spPr>
          <a:xfrm>
            <a:off x="560100" y="1153700"/>
            <a:ext cx="8023800" cy="8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La nostra botiga online, ofereix productes de qualitat com per exemple targetes gràfiques, placas mare etc.</a:t>
            </a:r>
            <a:endParaRPr sz="1400"/>
          </a:p>
        </p:txBody>
      </p:sp>
      <p:sp>
        <p:nvSpPr>
          <p:cNvPr id="211" name="Google Shape;211;p26"/>
          <p:cNvSpPr txBox="1"/>
          <p:nvPr>
            <p:ph type="title"/>
          </p:nvPr>
        </p:nvSpPr>
        <p:spPr>
          <a:xfrm>
            <a:off x="2894850" y="464700"/>
            <a:ext cx="3354300" cy="504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La nostra botiga online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499" y="1921850"/>
            <a:ext cx="3030626" cy="29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2067900" y="464700"/>
            <a:ext cx="5008200" cy="504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La bústia online de la pàgina web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601500" y="1310300"/>
            <a:ext cx="8542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Aquesta bústia serveis per contactar directament amb l’empresa per informar d’un problema o resoldre els dubtes dels clients que visiten la pàgina, per poder enviar-nos un missatge has d’ingressar el teu nom i correu electrònic.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76" y="1998500"/>
            <a:ext cx="4462850" cy="26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2494800" y="451225"/>
            <a:ext cx="41544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Pàgina feta amb wordpress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434550" y="1078200"/>
            <a:ext cx="2274900" cy="5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/>
              <a:t>Plugins </a:t>
            </a:r>
            <a:r>
              <a:rPr lang="ca"/>
              <a:t>instal·lats</a:t>
            </a:r>
            <a:r>
              <a:rPr lang="ca"/>
              <a:t>: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44484" l="0" r="0" t="0"/>
          <a:stretch/>
        </p:blipFill>
        <p:spPr>
          <a:xfrm>
            <a:off x="637762" y="1739138"/>
            <a:ext cx="8212626" cy="268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2553300" y="451225"/>
            <a:ext cx="40374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Pàgina feta amb wordpress</a:t>
            </a:r>
            <a:endParaRPr/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3493050" y="1078200"/>
            <a:ext cx="2157900" cy="5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/>
              <a:t>Plugins instal·lats: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0" l="0" r="0" t="55779"/>
          <a:stretch/>
        </p:blipFill>
        <p:spPr>
          <a:xfrm>
            <a:off x="637750" y="1804476"/>
            <a:ext cx="8212652" cy="214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052050" y="571525"/>
            <a:ext cx="3039900" cy="56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Els nostres servidors</a:t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599975" y="1229375"/>
            <a:ext cx="8485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 nostre servidor compte amb un DNS (domini gaming-rda.com), un servidor d’arxius, un servidor IIS (intranet), un Active Directory, i un RAID 1.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També tenim un segon servidor, es la copia del primer que serveix en cas de que el número 1 falli.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275" y="2740025"/>
            <a:ext cx="3423875" cy="11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 rotWithShape="1">
          <a:blip r:embed="rId5">
            <a:alphaModFix/>
          </a:blip>
          <a:srcRect b="14726" l="0" r="0" t="0"/>
          <a:stretch/>
        </p:blipFill>
        <p:spPr>
          <a:xfrm>
            <a:off x="4572000" y="2368825"/>
            <a:ext cx="3679800" cy="18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897300" y="614875"/>
            <a:ext cx="1349400" cy="429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Backups</a:t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602425" y="1124375"/>
            <a:ext cx="8541600" cy="7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El nostre backup abarca tota la informació del servidor, tenim un RAID 1 per la còpia mirall i per a la seguretat de les dades. Hem fet els backups amb ‘syncs &amp; backups google’</a:t>
            </a:r>
            <a:endParaRPr sz="1400"/>
          </a:p>
        </p:txBody>
      </p:sp>
      <p:sp>
        <p:nvSpPr>
          <p:cNvPr id="258" name="Google Shape;258;p31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150" y="2455600"/>
            <a:ext cx="3919675" cy="12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250" y="2036550"/>
            <a:ext cx="2137999" cy="213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3901200" y="638875"/>
            <a:ext cx="1341600" cy="48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Intranet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626450" y="1276350"/>
            <a:ext cx="85176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Aquesta pàgina creada amb HTML i CSS (Visual Code) conté:</a:t>
            </a:r>
            <a:endParaRPr sz="1400"/>
          </a:p>
        </p:txBody>
      </p: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875" y="2122825"/>
            <a:ext cx="4164874" cy="20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 rotWithShape="1">
          <a:blip r:embed="rId4">
            <a:alphaModFix/>
          </a:blip>
          <a:srcRect b="9526" l="0" r="0" t="0"/>
          <a:stretch/>
        </p:blipFill>
        <p:spPr>
          <a:xfrm>
            <a:off x="824375" y="2122825"/>
            <a:ext cx="3688300" cy="20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 rotWithShape="1">
          <a:blip r:embed="rId5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4040700" y="648750"/>
            <a:ext cx="1062600" cy="47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Login</a:t>
            </a:r>
            <a:endParaRPr/>
          </a:p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962" y="1564100"/>
            <a:ext cx="6212076" cy="30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609950" y="1152025"/>
            <a:ext cx="84459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Aquesta plana es el ‘login’ on pots donar-te d’alta a la nostra pàgina web, per exemple per a realitzar compres.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ctrTitle"/>
          </p:nvPr>
        </p:nvSpPr>
        <p:spPr>
          <a:xfrm>
            <a:off x="1219200" y="438150"/>
            <a:ext cx="6553200" cy="577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Index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2247600" y="1183375"/>
            <a:ext cx="46488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</a:rPr>
              <a:t>La nostre empresa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highlight>
                  <a:srgbClr val="CCCCCC"/>
                </a:highlight>
              </a:rPr>
              <a:t>-Localització</a:t>
            </a:r>
            <a:endParaRPr>
              <a:solidFill>
                <a:srgbClr val="FFFFFF"/>
              </a:solidFill>
              <a:highlight>
                <a:srgbClr val="CCCC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highlight>
                  <a:srgbClr val="CCCCCC"/>
                </a:highlight>
              </a:rPr>
              <a:t>-</a:t>
            </a:r>
            <a:r>
              <a:rPr lang="ca">
                <a:solidFill>
                  <a:srgbClr val="FFFFFF"/>
                </a:solidFill>
                <a:highlight>
                  <a:srgbClr val="CCCCCC"/>
                </a:highlight>
              </a:rPr>
              <a:t>El nostre servei</a:t>
            </a:r>
            <a:endParaRPr>
              <a:solidFill>
                <a:srgbClr val="FFFFFF"/>
              </a:solidFill>
              <a:highlight>
                <a:srgbClr val="CCCC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</a:rPr>
              <a:t>-Diagrama cablejat edifici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</a:rPr>
              <a:t>Pàgina web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highlight>
                  <a:srgbClr val="FFF2CC"/>
                </a:highlight>
              </a:rPr>
              <a:t>-Que hi conté</a:t>
            </a:r>
            <a:endParaRPr>
              <a:solidFill>
                <a:srgbClr val="FFFFFF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highlight>
                  <a:srgbClr val="FFF2CC"/>
                </a:highlight>
              </a:rPr>
              <a:t>-Que té </a:t>
            </a:r>
            <a:r>
              <a:rPr lang="ca">
                <a:solidFill>
                  <a:srgbClr val="FFFFFF"/>
                </a:solidFill>
                <a:highlight>
                  <a:srgbClr val="FFF2CC"/>
                </a:highlight>
              </a:rPr>
              <a:t>instal·la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FFFFFF"/>
                </a:solidFill>
              </a:rPr>
              <a:t>Servidors/ Usuaris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FFFFFF"/>
                </a:solidFill>
              </a:rPr>
              <a:t>-Protocols dels servers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FFFFFF"/>
                </a:solidFill>
              </a:rPr>
              <a:t>-Permisos dels usuaris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FFFFFF"/>
                </a:solidFill>
              </a:rPr>
              <a:t>-Aplicacions personalitzades per a cada lloc de treball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</a:rPr>
              <a:t>Plantilla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highlight>
                  <a:srgbClr val="FFF2CC"/>
                </a:highlight>
              </a:rPr>
              <a:t>-Treballadors de l’empresa amb els seus llocs de treball</a:t>
            </a:r>
            <a:endParaRPr>
              <a:solidFill>
                <a:srgbClr val="FFFFFF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3242100" y="648750"/>
            <a:ext cx="2659800" cy="47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El nostre projecte</a:t>
            </a:r>
            <a:endParaRPr/>
          </a:p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950" y="1564100"/>
            <a:ext cx="6212100" cy="30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3858150" y="648750"/>
            <a:ext cx="1427700" cy="47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Qui som</a:t>
            </a:r>
            <a:endParaRPr/>
          </a:p>
        </p:txBody>
      </p:sp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413" y="1573712"/>
            <a:ext cx="6211174" cy="299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4019550" y="648750"/>
            <a:ext cx="1104900" cy="47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Botiga</a:t>
            </a:r>
            <a:endParaRPr/>
          </a:p>
        </p:txBody>
      </p:sp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950" y="1564100"/>
            <a:ext cx="6212100" cy="30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3279000" y="705900"/>
            <a:ext cx="2586000" cy="46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Routers Mikrotik</a:t>
            </a:r>
            <a:endParaRPr/>
          </a:p>
        </p:txBody>
      </p:sp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605800" y="1260350"/>
            <a:ext cx="8538300" cy="168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Tenim dos routers mikrotik, el router  1 té 3 targetes de xarxa, té </a:t>
            </a:r>
            <a:r>
              <a:rPr lang="ca" sz="1400"/>
              <a:t>instal·lat</a:t>
            </a:r>
            <a:r>
              <a:rPr lang="ca" sz="1400"/>
              <a:t> el protocol NAT i </a:t>
            </a:r>
            <a:r>
              <a:rPr lang="ca" sz="1400"/>
              <a:t>Web Proxy</a:t>
            </a:r>
            <a:r>
              <a:rPr lang="ca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1" name="Google Shape;311;p37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063" y="1912050"/>
            <a:ext cx="5077826" cy="1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861" y="3574400"/>
            <a:ext cx="3276275" cy="11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3234750" y="639475"/>
            <a:ext cx="2674500" cy="48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Routers Mikrotik</a:t>
            </a:r>
            <a:endParaRPr/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610450" y="1180375"/>
            <a:ext cx="8533500" cy="56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El segon router té 4 targetes de xarxa, i té </a:t>
            </a:r>
            <a:r>
              <a:rPr lang="ca" sz="1400"/>
              <a:t>instal·lat</a:t>
            </a:r>
            <a:r>
              <a:rPr lang="ca" sz="1400"/>
              <a:t> el protocol DHCP.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675" y="2001500"/>
            <a:ext cx="28289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675" y="2906375"/>
            <a:ext cx="2828925" cy="88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2675" y="3783900"/>
            <a:ext cx="2828925" cy="9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 rotWithShape="1">
          <a:blip r:embed="rId6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 rotWithShape="1">
          <a:blip r:embed="rId7">
            <a:alphaModFix/>
          </a:blip>
          <a:srcRect b="0" l="0" r="0" t="3836"/>
          <a:stretch/>
        </p:blipFill>
        <p:spPr>
          <a:xfrm>
            <a:off x="948200" y="3409825"/>
            <a:ext cx="32713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 rotWithShape="1">
          <a:blip r:embed="rId8">
            <a:alphaModFix/>
          </a:blip>
          <a:srcRect b="0" l="1312" r="0" t="0"/>
          <a:stretch/>
        </p:blipFill>
        <p:spPr>
          <a:xfrm>
            <a:off x="948200" y="2001500"/>
            <a:ext cx="32713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3055800" y="448650"/>
            <a:ext cx="30324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Plantilla empresarial</a:t>
            </a:r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25" y="1572225"/>
            <a:ext cx="7197951" cy="30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594525" y="1152475"/>
            <a:ext cx="8549400" cy="81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Hi ha dos treballadors en aquest lloc de treball, són els encarregats de reparar els ordinadors que es porten a la botiga física.</a:t>
            </a:r>
            <a:endParaRPr sz="1400"/>
          </a:p>
        </p:txBody>
      </p:sp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42" name="Google Shape;342;p40"/>
          <p:cNvSpPr txBox="1"/>
          <p:nvPr>
            <p:ph type="title"/>
          </p:nvPr>
        </p:nvSpPr>
        <p:spPr>
          <a:xfrm>
            <a:off x="3903300" y="639475"/>
            <a:ext cx="1337400" cy="48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Tècnics</a:t>
            </a:r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 rotWithShape="1">
          <a:blip r:embed="rId4">
            <a:alphaModFix/>
          </a:blip>
          <a:srcRect b="2858" l="0" r="0" t="7245"/>
          <a:stretch/>
        </p:blipFill>
        <p:spPr>
          <a:xfrm>
            <a:off x="760050" y="1969375"/>
            <a:ext cx="7623901" cy="5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25" y="2700475"/>
            <a:ext cx="2044950" cy="21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618950" y="1152475"/>
            <a:ext cx="8557800" cy="74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Hi ha dos llocs de treball amb tres treballadors a cada lloc, programadors web, i una empresa subcontratada de publicitat (física). Es dediquen a promocionar l’empresa junt amb la pàgina web i els seus productes. </a:t>
            </a:r>
            <a:endParaRPr sz="1400"/>
          </a:p>
        </p:txBody>
      </p:sp>
      <p:sp>
        <p:nvSpPr>
          <p:cNvPr id="351" name="Google Shape;35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52" name="Google Shape;352;p41"/>
          <p:cNvSpPr txBox="1"/>
          <p:nvPr>
            <p:ph type="title"/>
          </p:nvPr>
        </p:nvSpPr>
        <p:spPr>
          <a:xfrm>
            <a:off x="3652950" y="639475"/>
            <a:ext cx="1838100" cy="48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Màrqueting</a:t>
            </a:r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37" y="1924675"/>
            <a:ext cx="7614723" cy="15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025" y="3640475"/>
            <a:ext cx="1156550" cy="11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9225" y="3582974"/>
            <a:ext cx="1276754" cy="12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5035" y="3534675"/>
            <a:ext cx="1832315" cy="13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4525" y="3582963"/>
            <a:ext cx="991800" cy="12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610800" y="1152475"/>
            <a:ext cx="8533200" cy="81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Hi ha tres </a:t>
            </a:r>
            <a:r>
              <a:rPr lang="ca" sz="1400"/>
              <a:t>sub llocs</a:t>
            </a:r>
            <a:r>
              <a:rPr lang="ca" sz="1400"/>
              <a:t> de treball, transportistes(3), personal de neteja(3) i personal de seguretat(2). Tots estan subcontractats per altres empreses.</a:t>
            </a:r>
            <a:endParaRPr sz="1400"/>
          </a:p>
        </p:txBody>
      </p:sp>
      <p:sp>
        <p:nvSpPr>
          <p:cNvPr id="364" name="Google Shape;36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2993400" y="639475"/>
            <a:ext cx="3157200" cy="48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Local/ Manteniment</a:t>
            </a:r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 rotWithShape="1">
          <a:blip r:embed="rId4">
            <a:alphaModFix/>
          </a:blip>
          <a:srcRect b="0" l="0" r="606" t="1787"/>
          <a:stretch/>
        </p:blipFill>
        <p:spPr>
          <a:xfrm>
            <a:off x="925850" y="1933225"/>
            <a:ext cx="7247999" cy="25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idx="1" type="body"/>
          </p:nvPr>
        </p:nvSpPr>
        <p:spPr>
          <a:xfrm>
            <a:off x="594600" y="1152450"/>
            <a:ext cx="8549400" cy="93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Hi ha dos </a:t>
            </a:r>
            <a:r>
              <a:rPr lang="ca" sz="1400"/>
              <a:t>sub llocs</a:t>
            </a:r>
            <a:r>
              <a:rPr lang="ca" sz="1400"/>
              <a:t> amb dos treballadors a cada lloc, dependents i gerent de compres. Els dependents són els encarregats de vendre i atendre als clients de la botiga física, mentre que els gerents s’encarrega de comprar al </a:t>
            </a:r>
            <a:r>
              <a:rPr lang="ca" sz="1400"/>
              <a:t>majorista</a:t>
            </a:r>
            <a:r>
              <a:rPr lang="ca" sz="1400"/>
              <a:t> els productes que venem a la nostra botiga.</a:t>
            </a:r>
            <a:endParaRPr sz="1400"/>
          </a:p>
        </p:txBody>
      </p:sp>
      <p:sp>
        <p:nvSpPr>
          <p:cNvPr id="373" name="Google Shape;37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74" name="Google Shape;374;p43"/>
          <p:cNvSpPr txBox="1"/>
          <p:nvPr>
            <p:ph type="title"/>
          </p:nvPr>
        </p:nvSpPr>
        <p:spPr>
          <a:xfrm>
            <a:off x="3363900" y="639475"/>
            <a:ext cx="2416200" cy="48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Compra / Venta</a:t>
            </a:r>
            <a:endParaRPr/>
          </a:p>
        </p:txBody>
      </p:sp>
      <p:pic>
        <p:nvPicPr>
          <p:cNvPr id="375" name="Google Shape;375;p43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 rotWithShape="1">
          <a:blip r:embed="rId4">
            <a:alphaModFix/>
          </a:blip>
          <a:srcRect b="4370" l="0" r="0" t="0"/>
          <a:stretch/>
        </p:blipFill>
        <p:spPr>
          <a:xfrm>
            <a:off x="1170675" y="2250875"/>
            <a:ext cx="6802649" cy="8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 rotWithShape="1">
          <a:blip r:embed="rId5">
            <a:alphaModFix/>
          </a:blip>
          <a:srcRect b="50106" l="31072" r="31517" t="16726"/>
          <a:stretch/>
        </p:blipFill>
        <p:spPr>
          <a:xfrm>
            <a:off x="3259575" y="3616675"/>
            <a:ext cx="888300" cy="8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 rotWithShape="1">
          <a:blip r:embed="rId6">
            <a:alphaModFix/>
          </a:blip>
          <a:srcRect b="42510" l="23626" r="23962" t="4800"/>
          <a:stretch/>
        </p:blipFill>
        <p:spPr>
          <a:xfrm>
            <a:off x="4891800" y="3616675"/>
            <a:ext cx="888300" cy="89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592500" y="445025"/>
            <a:ext cx="1959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Localització</a:t>
            </a:r>
            <a:endParaRPr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2211150" y="1152475"/>
            <a:ext cx="47217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La nostra empresa </a:t>
            </a:r>
            <a:r>
              <a:rPr lang="ca" sz="1400"/>
              <a:t>está</a:t>
            </a:r>
            <a:r>
              <a:rPr lang="ca" sz="1400"/>
              <a:t> situada: </a:t>
            </a:r>
            <a:r>
              <a:rPr lang="ca" sz="1400"/>
              <a:t>Carrer del Doctor Daudí Nº65</a:t>
            </a:r>
            <a:endParaRPr sz="1400"/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2951" l="23588" r="0" t="8950"/>
          <a:stretch/>
        </p:blipFill>
        <p:spPr>
          <a:xfrm>
            <a:off x="2211150" y="1769900"/>
            <a:ext cx="4721700" cy="30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idx="1" type="body"/>
          </p:nvPr>
        </p:nvSpPr>
        <p:spPr>
          <a:xfrm>
            <a:off x="594525" y="1152475"/>
            <a:ext cx="8549400" cy="101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La nostra empresa </a:t>
            </a:r>
            <a:r>
              <a:rPr lang="ca" sz="1400"/>
              <a:t>té</a:t>
            </a:r>
            <a:r>
              <a:rPr lang="ca" sz="1400"/>
              <a:t> un contable que </a:t>
            </a:r>
            <a:r>
              <a:rPr lang="ca" sz="1400"/>
              <a:t>s'encarrega</a:t>
            </a:r>
            <a:r>
              <a:rPr lang="ca" sz="1400"/>
              <a:t> de portar al dia els ingressos i despeses de l’empresa.</a:t>
            </a:r>
            <a:endParaRPr sz="1400"/>
          </a:p>
        </p:txBody>
      </p:sp>
      <p:sp>
        <p:nvSpPr>
          <p:cNvPr id="384" name="Google Shape;3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85" name="Google Shape;385;p44"/>
          <p:cNvSpPr txBox="1"/>
          <p:nvPr>
            <p:ph type="title"/>
          </p:nvPr>
        </p:nvSpPr>
        <p:spPr>
          <a:xfrm>
            <a:off x="3658200" y="667975"/>
            <a:ext cx="1827600" cy="48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Contabilitat</a:t>
            </a:r>
            <a:endParaRPr/>
          </a:p>
        </p:txBody>
      </p:sp>
      <p:pic>
        <p:nvPicPr>
          <p:cNvPr id="386" name="Google Shape;386;p44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 rotWithShape="1">
          <a:blip r:embed="rId4">
            <a:alphaModFix/>
          </a:blip>
          <a:srcRect b="9189" l="0" r="0" t="0"/>
          <a:stretch/>
        </p:blipFill>
        <p:spPr>
          <a:xfrm>
            <a:off x="699225" y="1724575"/>
            <a:ext cx="7961824" cy="2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 rotWithShape="1">
          <a:blip r:embed="rId5">
            <a:alphaModFix/>
          </a:blip>
          <a:srcRect b="41724" l="0" r="62019" t="0"/>
          <a:stretch/>
        </p:blipFill>
        <p:spPr>
          <a:xfrm>
            <a:off x="3010125" y="2968462"/>
            <a:ext cx="923474" cy="96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 rotWithShape="1">
          <a:blip r:embed="rId6">
            <a:alphaModFix/>
          </a:blip>
          <a:srcRect b="10548" l="10552" r="10107" t="10080"/>
          <a:stretch/>
        </p:blipFill>
        <p:spPr>
          <a:xfrm>
            <a:off x="5237375" y="2968450"/>
            <a:ext cx="923475" cy="9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1152475"/>
            <a:ext cx="84840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latin typeface="Arial"/>
                <a:ea typeface="Arial"/>
                <a:cs typeface="Arial"/>
                <a:sym typeface="Arial"/>
              </a:rPr>
              <a:t>Per poder instal·lar el servidor d'impressió el rol de “Serveis d'impressió i documentació”.Després hem d’anar a Dispositius e impresoras i li dones a Agregar una Impresora. Després li dones  a la opció  Agregar una impresora de red, inalámbrica o Bluetooth</a:t>
            </a:r>
            <a:endParaRPr/>
          </a:p>
        </p:txBody>
      </p:sp>
      <p:sp>
        <p:nvSpPr>
          <p:cNvPr id="395" name="Google Shape;39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863" y="1859925"/>
            <a:ext cx="425767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5"/>
          <p:cNvSpPr txBox="1"/>
          <p:nvPr>
            <p:ph type="title"/>
          </p:nvPr>
        </p:nvSpPr>
        <p:spPr>
          <a:xfrm>
            <a:off x="3703950" y="364400"/>
            <a:ext cx="1736100" cy="577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Ampliació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3703950" y="364400"/>
            <a:ext cx="1736100" cy="577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/>
              <a:t>Ampliació</a:t>
            </a:r>
            <a:endParaRPr/>
          </a:p>
        </p:txBody>
      </p:sp>
      <p:sp>
        <p:nvSpPr>
          <p:cNvPr id="403" name="Google Shape;403;p46"/>
          <p:cNvSpPr txBox="1"/>
          <p:nvPr>
            <p:ph idx="1" type="body"/>
          </p:nvPr>
        </p:nvSpPr>
        <p:spPr>
          <a:xfrm>
            <a:off x="717600" y="1114075"/>
            <a:ext cx="8114700" cy="57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latin typeface="Arial"/>
                <a:ea typeface="Arial"/>
                <a:cs typeface="Arial"/>
                <a:sym typeface="Arial"/>
              </a:rPr>
              <a:t>Després li has de donar a l'opció de la impresora desitjada no esta en la llista, quan li dones et surten varies opcions i li dones a la ultima opció que es Agregar una impresora per mitjà d’una direcció TCP/IP o un nom de host i li dones una Direcció IP.</a:t>
            </a:r>
            <a:endParaRPr/>
          </a:p>
        </p:txBody>
      </p:sp>
      <p:sp>
        <p:nvSpPr>
          <p:cNvPr id="404" name="Google Shape;40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05" name="Google Shape;4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50" y="1771725"/>
            <a:ext cx="57340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050" y="2466925"/>
            <a:ext cx="3554750" cy="24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idx="1" type="body"/>
          </p:nvPr>
        </p:nvSpPr>
        <p:spPr>
          <a:xfrm>
            <a:off x="311700" y="1152475"/>
            <a:ext cx="8499900" cy="66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latin typeface="Arial"/>
                <a:ea typeface="Arial"/>
                <a:cs typeface="Arial"/>
                <a:sym typeface="Arial"/>
              </a:rPr>
              <a:t>Quan ja li dones la IP has escogir el tipus de dispositiu que vols que li deixes el predeterminat. Després escogeixes marca i model de impresora, després li dones a l'opció de utilitzar el controladors actualment instal·lat. </a:t>
            </a:r>
            <a:endParaRPr/>
          </a:p>
        </p:txBody>
      </p:sp>
      <p:sp>
        <p:nvSpPr>
          <p:cNvPr id="412" name="Google Shape;4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13" name="Google Shape;413;p47"/>
          <p:cNvSpPr txBox="1"/>
          <p:nvPr>
            <p:ph type="title"/>
          </p:nvPr>
        </p:nvSpPr>
        <p:spPr>
          <a:xfrm>
            <a:off x="3703950" y="364400"/>
            <a:ext cx="1736100" cy="577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Ampliació</a:t>
            </a:r>
            <a:endParaRPr/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500" y="1820875"/>
            <a:ext cx="384810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500" y="1824000"/>
            <a:ext cx="3848099" cy="268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idx="1" type="body"/>
          </p:nvPr>
        </p:nvSpPr>
        <p:spPr>
          <a:xfrm>
            <a:off x="311700" y="1152475"/>
            <a:ext cx="8520600" cy="48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latin typeface="Arial"/>
                <a:ea typeface="Arial"/>
                <a:cs typeface="Arial"/>
                <a:sym typeface="Arial"/>
              </a:rPr>
              <a:t>Després en el client li dones a seleccionar una impresora compartida per nom i ja tindrem la impresora completament funcional que a l’hora d'imprimir et converteix els Word a PDF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22" name="Google Shape;422;p48"/>
          <p:cNvSpPr txBox="1"/>
          <p:nvPr>
            <p:ph type="title"/>
          </p:nvPr>
        </p:nvSpPr>
        <p:spPr>
          <a:xfrm>
            <a:off x="3703950" y="364400"/>
            <a:ext cx="1736100" cy="577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Ampliació</a:t>
            </a:r>
            <a:endParaRPr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725" y="1715325"/>
            <a:ext cx="36576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050" y="2207075"/>
            <a:ext cx="11334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30" name="Google Shape;430;p49"/>
          <p:cNvSpPr txBox="1"/>
          <p:nvPr>
            <p:ph idx="4294967295" type="ctrTitle"/>
          </p:nvPr>
        </p:nvSpPr>
        <p:spPr>
          <a:xfrm>
            <a:off x="3746250" y="708250"/>
            <a:ext cx="1651500" cy="51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Objectius</a:t>
            </a:r>
            <a:endParaRPr/>
          </a:p>
        </p:txBody>
      </p:sp>
      <p:sp>
        <p:nvSpPr>
          <p:cNvPr id="431" name="Google Shape;431;p49"/>
          <p:cNvSpPr txBox="1"/>
          <p:nvPr>
            <p:ph idx="4294967295" type="subTitle"/>
          </p:nvPr>
        </p:nvSpPr>
        <p:spPr>
          <a:xfrm>
            <a:off x="831475" y="1488600"/>
            <a:ext cx="4240500" cy="216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-Creació d’una idea d’empresa		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-Creació d’un edifici virtual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-Creació de plantilla de treball 		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-Instal·lació del cablejat estructurat per a l’edifici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-Diagrama de xarxa funcional			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-Configuració de servidors (protocols implantats per a l’empresa)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5208075" y="1471950"/>
            <a:ext cx="3567600" cy="21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FFFFFF"/>
                </a:solidFill>
              </a:rPr>
              <a:t>-Configuració de routers per a accedir a internet a l’empresa	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FFFFFF"/>
                </a:solidFill>
              </a:rPr>
              <a:t>-Pàgina web penjada al núvol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FFFFFF"/>
                </a:solidFill>
              </a:rPr>
              <a:t>-Creació d’usuaris i grups per als treballadors (Màquines virtuals)	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FFFFFF"/>
                </a:solidFill>
              </a:rPr>
              <a:t>-Backups de la informació de l’empresa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solidFill>
                  <a:srgbClr val="FFFFFF"/>
                </a:solidFill>
              </a:rPr>
              <a:t>-Intranet per a donar-se d’alta a la pàgina web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>
            <p:ph type="title"/>
          </p:nvPr>
        </p:nvSpPr>
        <p:spPr>
          <a:xfrm>
            <a:off x="3183150" y="450400"/>
            <a:ext cx="2777700" cy="56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Problemes</a:t>
            </a:r>
            <a:endParaRPr/>
          </a:p>
        </p:txBody>
      </p:sp>
      <p:sp>
        <p:nvSpPr>
          <p:cNvPr id="438" name="Google Shape;438;p50"/>
          <p:cNvSpPr txBox="1"/>
          <p:nvPr>
            <p:ph idx="1" type="body"/>
          </p:nvPr>
        </p:nvSpPr>
        <p:spPr>
          <a:xfrm>
            <a:off x="701475" y="1127888"/>
            <a:ext cx="8130900" cy="344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latin typeface="Arial"/>
                <a:ea typeface="Arial"/>
                <a:cs typeface="Arial"/>
                <a:sym typeface="Arial"/>
              </a:rPr>
              <a:t>-CPD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latin typeface="Arial"/>
                <a:ea typeface="Arial"/>
                <a:cs typeface="Arial"/>
                <a:sym typeface="Arial"/>
              </a:rPr>
              <a:t>-Problema amb el Packet Tracert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latin typeface="Arial"/>
                <a:ea typeface="Arial"/>
                <a:cs typeface="Arial"/>
                <a:sym typeface="Arial"/>
              </a:rPr>
              <a:t>-Problema de NAT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100">
                <a:latin typeface="Arial"/>
                <a:ea typeface="Arial"/>
                <a:cs typeface="Arial"/>
                <a:sym typeface="Arial"/>
              </a:rPr>
              <a:t>-S’apaga el Servidor</a:t>
            </a:r>
            <a:endParaRPr/>
          </a:p>
        </p:txBody>
      </p:sp>
      <p:sp>
        <p:nvSpPr>
          <p:cNvPr id="439" name="Google Shape;43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288" y="1800650"/>
            <a:ext cx="39338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type="title"/>
          </p:nvPr>
        </p:nvSpPr>
        <p:spPr>
          <a:xfrm>
            <a:off x="2492700" y="2285400"/>
            <a:ext cx="41586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Gràcies per la seva atenció</a:t>
            </a:r>
            <a:endParaRPr/>
          </a:p>
        </p:txBody>
      </p:sp>
      <p:sp>
        <p:nvSpPr>
          <p:cNvPr id="446" name="Google Shape;44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322650" y="445025"/>
            <a:ext cx="24987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El nostre edifici: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601850" y="1123863"/>
            <a:ext cx="8100300" cy="64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Aquest edifici té 3 plantes, a la planta baixa està situada la botiga física, magatzem, taller i la sala del CPD que hi conté el rack  principal de l’empresa.</a:t>
            </a:r>
            <a:endParaRPr sz="1400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88" y="2085850"/>
            <a:ext cx="3055224" cy="28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2584050" y="389050"/>
            <a:ext cx="39759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Diagrama lògic de la xarxa</a:t>
            </a:r>
            <a:endParaRPr/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300" y="1017725"/>
            <a:ext cx="2535400" cy="39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2554200" y="445025"/>
            <a:ext cx="40356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El nostre edifici (Cablejat)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1110300" y="1166925"/>
            <a:ext cx="7153500" cy="64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Aquest </a:t>
            </a:r>
            <a:r>
              <a:rPr lang="ca" sz="1400"/>
              <a:t>és</a:t>
            </a:r>
            <a:r>
              <a:rPr lang="ca" sz="1400"/>
              <a:t> l’esquema de las 3 plantes amb el cablejat de diferent color per diferenciar la planta.</a:t>
            </a:r>
            <a:endParaRPr sz="1400"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b="1634" l="6742" r="5576" t="1625"/>
          <a:stretch/>
        </p:blipFill>
        <p:spPr>
          <a:xfrm>
            <a:off x="1210925" y="2189450"/>
            <a:ext cx="1902650" cy="26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b="3173" l="21004" r="16612" t="2380"/>
          <a:stretch/>
        </p:blipFill>
        <p:spPr>
          <a:xfrm>
            <a:off x="3520724" y="2189446"/>
            <a:ext cx="1902650" cy="264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6">
            <a:alphaModFix/>
          </a:blip>
          <a:srcRect b="7399" l="13202" r="12293" t="7941"/>
          <a:stretch/>
        </p:blipFill>
        <p:spPr>
          <a:xfrm>
            <a:off x="5830524" y="2189450"/>
            <a:ext cx="1866178" cy="26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1207200" y="1746200"/>
            <a:ext cx="1902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PLANTA BAIXA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520750" y="1746200"/>
            <a:ext cx="1902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PRIMERA PLANTA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5834300" y="1746200"/>
            <a:ext cx="1902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SEGONA PLANTA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68450" y="445025"/>
            <a:ext cx="28071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Cablejat/rosetas: 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563850" y="1152475"/>
            <a:ext cx="8016300" cy="78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El nostre cablejat serà de PVC, </a:t>
            </a:r>
            <a:r>
              <a:rPr lang="ca" sz="1400"/>
              <a:t>utilitzarem</a:t>
            </a:r>
            <a:r>
              <a:rPr lang="ca" sz="1400"/>
              <a:t> un total de uns 200/250 metres de cablejat per a tot l’edifici, tipus rj45 (ethernet). Las rosetes utilitzades seran rosetes dobles, osigui, 2 rosetas per a cada lloc de treball.</a:t>
            </a:r>
            <a:endParaRPr sz="14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12106" l="13789" r="13286" t="12273"/>
          <a:stretch/>
        </p:blipFill>
        <p:spPr>
          <a:xfrm>
            <a:off x="5085775" y="2281325"/>
            <a:ext cx="18764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31675" y="2281325"/>
            <a:ext cx="195262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5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04850" y="445025"/>
            <a:ext cx="29343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Racks de l’empresa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601500" y="1159725"/>
            <a:ext cx="8230800" cy="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Al nostre edifici hi ha 3 racks, un per a cada planta, cada rack conté coses diferents ja que no  hi ha els mateixos dispositius per planta, </a:t>
            </a:r>
            <a:r>
              <a:rPr lang="ca" sz="1400"/>
              <a:t>estan</a:t>
            </a:r>
            <a:r>
              <a:rPr lang="ca" sz="1400"/>
              <a:t> situats horitzontalment un sobre l’altre per afavorir la </a:t>
            </a:r>
            <a:r>
              <a:rPr lang="ca" sz="1400"/>
              <a:t>instal·lació</a:t>
            </a:r>
            <a:r>
              <a:rPr lang="ca" sz="1400"/>
              <a:t> del cablejat troncal.</a:t>
            </a:r>
            <a:endParaRPr sz="1400"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87" y="1974775"/>
            <a:ext cx="3718026" cy="29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3260250" y="445025"/>
            <a:ext cx="26235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El nostre servei: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632400" y="1152475"/>
            <a:ext cx="8199900" cy="128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400"/>
              <a:t>La nostra empresa ofereix un servei de qualitat, podràs trobar peces per al teu PC d’alta gama a més del nostre servei de reparació i costumització.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400"/>
              <a:t>La </a:t>
            </a:r>
            <a:r>
              <a:rPr lang="ca" sz="1400"/>
              <a:t>customització</a:t>
            </a:r>
            <a:r>
              <a:rPr lang="ca" sz="1400"/>
              <a:t> </a:t>
            </a:r>
            <a:r>
              <a:rPr lang="ca" sz="1400"/>
              <a:t>què</a:t>
            </a:r>
            <a:r>
              <a:rPr lang="ca" sz="1400"/>
              <a:t> oferim es personalitzada, </a:t>
            </a:r>
            <a:r>
              <a:rPr lang="ca" sz="1400"/>
              <a:t>és</a:t>
            </a:r>
            <a:r>
              <a:rPr lang="ca" sz="1400"/>
              <a:t> a dir, podem modificar l’ordinador com tu vulguis, aquest </a:t>
            </a:r>
            <a:r>
              <a:rPr lang="ca" sz="1400"/>
              <a:t>és</a:t>
            </a:r>
            <a:r>
              <a:rPr lang="ca" sz="1400"/>
              <a:t> el resultat d’alguns de les peticions dels nostres clients: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837" y="2484300"/>
            <a:ext cx="3748325" cy="20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0" l="0" r="0" t="15768"/>
          <a:stretch/>
        </p:blipFill>
        <p:spPr>
          <a:xfrm>
            <a:off x="8064825" y="92350"/>
            <a:ext cx="851825" cy="7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nología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